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270" r:id="rId5"/>
    <p:sldId id="274" r:id="rId6"/>
    <p:sldId id="277" r:id="rId7"/>
    <p:sldId id="276" r:id="rId8"/>
    <p:sldId id="278" r:id="rId9"/>
    <p:sldId id="263" r:id="rId10"/>
    <p:sldId id="262" r:id="rId11"/>
    <p:sldId id="260" r:id="rId12"/>
    <p:sldId id="266" r:id="rId13"/>
    <p:sldId id="271" r:id="rId14"/>
    <p:sldId id="273" r:id="rId15"/>
    <p:sldId id="272" r:id="rId16"/>
    <p:sldId id="280" r:id="rId17"/>
    <p:sldId id="267" r:id="rId18"/>
    <p:sldId id="281" r:id="rId19"/>
    <p:sldId id="25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71D"/>
    <a:srgbClr val="386121"/>
    <a:srgbClr val="4F892F"/>
    <a:srgbClr val="71BF45"/>
    <a:srgbClr val="30D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515F-491D-4AA6-B158-C05C0A512C5F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4BF4-70C2-4EEE-9933-92FF9F518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8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C672F2-0152-4100-8DFE-1EA07F57DA7C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8498A8-D88B-4816-A69D-E22EA5DA4A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9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498A8-D88B-4816-A69D-E22EA5DA4A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3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5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1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8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6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0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3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4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6979-7C7F-4F43-B103-AED5D306058D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D4A14-FCFA-46AD-924C-749B937F8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56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Price Allocations</a:t>
            </a:r>
            <a:r>
              <a:rPr lang="en-US" sz="5600" dirty="0" smtClean="0">
                <a:solidFill>
                  <a:srgbClr val="4F8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600" dirty="0" smtClean="0">
                <a:solidFill>
                  <a:srgbClr val="4F8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dirty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</a:t>
            </a:r>
            <a:r>
              <a:rPr lang="en-US" sz="39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r>
              <a:rPr lang="en-US" sz="3900" dirty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900" dirty="0">
              <a:solidFill>
                <a:srgbClr val="4F89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661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Identifiable Intangible Assets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" y="1453402"/>
            <a:ext cx="8458200" cy="5405735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categories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ntangible assets are: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Marketing-related 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 trademarks and trade names)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Customer-related 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 customer relationships and customer lists)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Artistic-related 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patents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literature)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Contract-based 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 permits and franchise agreements)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Technology-based 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trade secrets)</a:t>
            </a: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22470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8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Pre-Closing Analysis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PPAs are usually performed post-acquisition; however, clients sometimes engage us prior to closing.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Pre-closing analysis may be useful to the buyer and seller to identify GAAP and tax-basis depreciation and amortization, which will affect earnings.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9640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 Approaches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584" y="1489373"/>
            <a:ext cx="8140832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general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valuation: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 approach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value of projected future cash flows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approach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market prices are used to derive multiples applied to metrics and estimate value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pproach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concept of substitution, methods include reproduction cost, replacement cost, and historical cost less depreciation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301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 Approach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7368" y="1524000"/>
            <a:ext cx="8509264" cy="2667000"/>
          </a:xfrm>
        </p:spPr>
        <p:txBody>
          <a:bodyPr>
            <a:noAutofit/>
          </a:bodyPr>
          <a:lstStyle/>
          <a:p>
            <a:pPr marL="573088" lvl="1" indent="-341313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income approach, the values of intangible assets are calculated by discounting the future cash flows expected over their remaining useful lives. </a:t>
            </a:r>
          </a:p>
          <a:p>
            <a:pPr marL="968375" lvl="3" indent="-225425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annual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after-tax cash flows that the asset will generate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over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appropriate projection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period.  </a:t>
            </a:r>
          </a:p>
          <a:p>
            <a:pPr marL="968375" lvl="3" indent="-225425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after-tax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flows are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converted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their present value equivalents using a rate of return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the relative risk of the asset and the time value of money. 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20982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Approach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440085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prices paid for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or similar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actual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as the basis of value.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estimated by comparison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interrelationship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subject asset and other similar assets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time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and adjusted.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approach is most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is possible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specify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marketplace for the assets being appraised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 transactions with sufficient disclosure of material terms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elusive 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42585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24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Approach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6128" y="1524000"/>
            <a:ext cx="7871745" cy="4419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cost approach,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 an asset may be a good proxy for its value.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that an investor would pay no more for an asset than the amount for which it could be replaced new.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asset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less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 than a new one, its value will be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deterioration, and functional and economic obsolescence.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19953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8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Goodwill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76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remaining value that is not allocated to a specific tangible or intangible asset is categorized as residual goodwill.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assembled workforce, which is not considered an identifiable intangible asset.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goodwill amount computed in the PPA is usually tested for impairment at least annually.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goodwill impairment occurs when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pays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book value for a set of assets (the difference is the goodwill),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book value of that goodwill.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551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9373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price allocations provide greater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investors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more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view of the components of a company’s value.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 accurate computation of future earnings.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foundation of future impairment testing.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289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PPAs Performed by AE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7626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allocation and goodwill impairment testing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highly engineered building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consideration in excess of $1 billion.</a:t>
            </a:r>
          </a:p>
          <a:p>
            <a:pPr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food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acquired as part of a private equity roll-up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ully-integrated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mill in the Pacific Northwest.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tility-scale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operator in New Jersey.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American-based integrated manufacturer and wholesaler of branded and private label paper products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privately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held,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condition monitoring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219700"/>
          </a:xfrm>
        </p:spPr>
        <p:txBody>
          <a:bodyPr anchor="b">
            <a:normAutofit/>
          </a:bodyPr>
          <a:lstStyle/>
          <a:p>
            <a:pPr algn="l"/>
            <a:r>
              <a:rPr lang="en-US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</a:t>
            </a:r>
            <a:r>
              <a:rPr lang="en-US" sz="67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7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7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www.ae-us.com</a:t>
            </a: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+1 201 265 3333</a:t>
            </a:r>
            <a:b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Appraisal Economics Inc.</a:t>
            </a:r>
            <a:b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E. Ridgewood Ave. Ste. 380N</a:t>
            </a:r>
            <a:b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325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Paramus, New Jersey  07652</a:t>
            </a:r>
            <a:endParaRPr lang="en-US" sz="1800" dirty="0">
              <a:solidFill>
                <a:srgbClr val="4F89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96" y="6460494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 and © 2018 Appraisal Economics Inc.  All rights reserved.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colorTemperature colorTemp="112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89" t="16017" r="11419" b="5048"/>
          <a:stretch/>
        </p:blipFill>
        <p:spPr>
          <a:xfrm>
            <a:off x="6860112" y="1295400"/>
            <a:ext cx="1979088" cy="437197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37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221" y="842020"/>
            <a:ext cx="8229600" cy="661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524000"/>
            <a:ext cx="8153400" cy="45259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Mergers, acquisitions, and other business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numerous accounting and tax implications.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Buyers generally identify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report the fair values of the assets acquired and the liabilities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assumed.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purchase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price, or purchase consideration, 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allocated among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assets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referred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 a “purchase price allocation” or “PPA”.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purchase consideration can be cash, stock, contingent consideration (an “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earnout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 or other assets provided to the seller, the buyer can assume liabilities of the seller, or a combination.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34125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909" y="587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87875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price allocations allow companies to: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assets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liabilities on the balance sheet at fair value in accordance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GAAP. 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ompute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depreciation of tangible assets and the amortization of intangible assets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accurately report subsequent earnings.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annual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goodwill impairment testing against the book value of goodwill, which is determined in the PPA.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3364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and Standards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099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PPAs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governed by rules and standards promulgated by the U.S. Financial Accounting Standards Board (“FASB”) and International Financial Reporting Standards (“IFRS”).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FASB’s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Standards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Codification Topic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805 (“ASC 805”) and IFRS 3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address PPAs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38230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Purchase Price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520080"/>
            <a:ext cx="81534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convey a combination of cash, securities, and contingent consideration.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Earnouts — 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contingent consideration where the amount paid to the seller at a later date depends 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post-acquisition metric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acquired company’s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performance.  Earnouts must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valued and included in the allocable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20546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Previously Unreported Assets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489373"/>
            <a:ext cx="81534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internally by the target company, which were not previously reported on the target’s balance sheet, are identified, valued, and reported on the acquirer’s balance sheet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the assets to be valued must first be identified, and may not initially be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19785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 Recognition Criteria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6550"/>
            <a:ext cx="8229600" cy="5006975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assets are assessed to determine whether they meet either: </a:t>
            </a:r>
          </a:p>
          <a:p>
            <a:pPr marL="461963" lvl="1" indent="163513">
              <a:buNone/>
            </a:pP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 the separability criterion or </a:t>
            </a:r>
          </a:p>
          <a:p>
            <a:pPr marL="457200" lvl="1" indent="168275">
              <a:buNone/>
            </a:pP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the contractual-legal criterion  </a:t>
            </a:r>
          </a:p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intangible asset is separable if it is “capable of being separated or divided from the entity and sold, transferred, licensed, rented, or exchanged either individually or together with a related contract, identifiable asset, or liability.”</a:t>
            </a:r>
            <a:r>
              <a:rPr lang="en-US" sz="8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intangible asset meets the contractual-legal criterion if it “arises from contractual or other legal rights.”</a:t>
            </a: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neither criteria is met, the asset value is included in the residual goodwill that remains after the purchase consideration has been allocated to all other asset categories.</a:t>
            </a:r>
          </a:p>
          <a:p>
            <a:pPr marL="0" indent="0">
              <a:buNone/>
              <a:tabLst>
                <a:tab pos="463550" algn="l"/>
              </a:tabLst>
            </a:pP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1313">
              <a:buNone/>
              <a:tabLst>
                <a:tab pos="682625" algn="l"/>
              </a:tabLst>
            </a:pP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pPr marL="0" indent="341313">
              <a:buNone/>
              <a:tabLst>
                <a:tab pos="682625" algn="l"/>
              </a:tabLst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www.fasb.org/resources/ccurl/218/786/ASU%202014-18.pdf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341313">
              <a:buNone/>
              <a:tabLst>
                <a:tab pos="687388" algn="l"/>
              </a:tabLst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Ibid.</a:t>
            </a:r>
          </a:p>
          <a:p>
            <a:pPr marL="0" indent="0">
              <a:buNone/>
            </a:pPr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37027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8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Assets and Liabilities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188817"/>
            <a:ext cx="8153400" cy="499925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liabilities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recorded at “fair value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which is: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that would be received to sell an asset or paid to transfer a liability in an orderly transaction between market participants at the measurement date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participants are buyers and sellers in the principal (or most advantageous) market for the asset or liability that are independent, knowledgeable, able to transact, and willing to transact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materially different than the historical cost, net book value, or tax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consideration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participants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conditions as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date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1313">
              <a:buNone/>
              <a:tabLst>
                <a:tab pos="682625" algn="l"/>
              </a:tabLst>
            </a:pP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pPr marL="0" indent="341313">
              <a:buNone/>
              <a:tabLst>
                <a:tab pos="682625" algn="l"/>
              </a:tabLst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	&lt;http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www.appraisers.org/Disciplines/Personal-Property/pp-appraiser-			resources/definitions-of-value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3639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517" y="1295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purchase consideration.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assets.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Tangible assets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assets</a:t>
            </a:r>
          </a:p>
          <a:p>
            <a:pPr lvl="2">
              <a:buFont typeface="Times New Roman" panose="02020603050405020304" pitchFamily="18" charset="0"/>
              <a:buChar char="‾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intangible assets are amortized over their expected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lives;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expense can have a major impact 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taxes, pretax earnings, after-tax earnings, and cash flows.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purchase price among identified assets.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Remainder goes to residual goodwill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1BF4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55080"/>
            <a:ext cx="2794264" cy="502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10" y="6396335"/>
            <a:ext cx="545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 805 – Business Combinations</a:t>
            </a:r>
          </a:p>
        </p:txBody>
      </p:sp>
    </p:spTree>
    <p:extLst>
      <p:ext uri="{BB962C8B-B14F-4D97-AF65-F5344CB8AC3E}">
        <p14:creationId xmlns:p14="http://schemas.microsoft.com/office/powerpoint/2010/main" val="6499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1328</Words>
  <Application>Microsoft Office PowerPoint</Application>
  <PresentationFormat>On-screen Show (4:3)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Purchase Price Allocations ASC 805 – Business Combinations </vt:lpstr>
      <vt:lpstr>Introduction </vt:lpstr>
      <vt:lpstr>Importance </vt:lpstr>
      <vt:lpstr>Rules and Standards</vt:lpstr>
      <vt:lpstr>Determining the Purchase Price</vt:lpstr>
      <vt:lpstr>Identifying Previously Unreported Assets</vt:lpstr>
      <vt:lpstr>Intangible Asset Recognition Criteria </vt:lpstr>
      <vt:lpstr>Recording Assets and Liabilities </vt:lpstr>
      <vt:lpstr>Process</vt:lpstr>
      <vt:lpstr>Identifiable Intangible Assets</vt:lpstr>
      <vt:lpstr>Pre-Closing Analysis </vt:lpstr>
      <vt:lpstr>Valuation Approaches</vt:lpstr>
      <vt:lpstr>Income Approach  </vt:lpstr>
      <vt:lpstr>Market Approach </vt:lpstr>
      <vt:lpstr>Cost Approach </vt:lpstr>
      <vt:lpstr>Goodwill </vt:lpstr>
      <vt:lpstr>Conclusion</vt:lpstr>
      <vt:lpstr>Representative PPAs Performed by AE</vt:lpstr>
      <vt:lpstr>For More Information   www.ae-us.com +1 201 265 3333     Appraisal Economics Inc. 140 E. Ridgewood Ave. Ste. 380N Paramus, New Jersey  07652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</dc:creator>
  <cp:lastModifiedBy>Zach Chabora</cp:lastModifiedBy>
  <cp:revision>218</cp:revision>
  <cp:lastPrinted>2017-12-04T16:59:53Z</cp:lastPrinted>
  <dcterms:created xsi:type="dcterms:W3CDTF">2016-10-31T14:56:03Z</dcterms:created>
  <dcterms:modified xsi:type="dcterms:W3CDTF">2018-09-27T15:52:42Z</dcterms:modified>
</cp:coreProperties>
</file>